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5" r:id="rId2"/>
    <p:sldId id="259" r:id="rId3"/>
    <p:sldId id="261" r:id="rId4"/>
    <p:sldId id="257" r:id="rId5"/>
    <p:sldId id="284" r:id="rId6"/>
    <p:sldId id="286" r:id="rId7"/>
    <p:sldId id="282" r:id="rId8"/>
    <p:sldId id="276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78" y="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76FBA4-F2F6-46FB-85D0-7A632E25CEA4}" type="datetimeFigureOut">
              <a:rPr lang="de-DE" smtClean="0"/>
              <a:t>14.08.2020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67C40-83C8-4188-93E0-81253C70B0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9432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67C40-83C8-4188-93E0-81253C70B04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7183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67C40-83C8-4188-93E0-81253C70B04E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9085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9FD6-5812-4332-B03E-EE82D607FA5E}" type="datetime1">
              <a:rPr lang="de-DE" smtClean="0"/>
              <a:t>14.08.2020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Juli 2020 – Integrationsrat Köln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5CC6-8BF6-4A28-8ECD-73869064FC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1171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4918-84AF-40E1-843E-BCDE6206DC0B}" type="datetime1">
              <a:rPr lang="de-DE" smtClean="0"/>
              <a:t>14.08.2020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Juli 2020 – Integrationsrat Köln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5CC6-8BF6-4A28-8ECD-73869064FC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6760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CF61B-1851-4B5A-BD29-9CE71D77283E}" type="datetime1">
              <a:rPr lang="de-DE" smtClean="0"/>
              <a:t>14.08.2020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Juli 2020 – Integrationsrat Köln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5CC6-8BF6-4A28-8ECD-73869064FC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6315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84C01-B663-474A-B0B3-CE5B64ED9C93}" type="datetime1">
              <a:rPr lang="de-DE" smtClean="0"/>
              <a:t>14.08.2020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Juli 2020 – Integrationsrat Köln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5CC6-8BF6-4A28-8ECD-73869064FC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1108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D9024-AE5C-4D48-B30B-C7542AC12E7D}" type="datetime1">
              <a:rPr lang="de-DE" smtClean="0"/>
              <a:t>14.08.2020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Juli 2020 – Integrationsrat Köln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5CC6-8BF6-4A28-8ECD-73869064FC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9579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1FAEF-E0E5-4E05-8142-BBB914806106}" type="datetime1">
              <a:rPr lang="de-DE" smtClean="0"/>
              <a:t>14.08.2020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Juli 2020 – Integrationsrat Köln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5CC6-8BF6-4A28-8ECD-73869064FC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2015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A5E3-81F9-47FA-A955-7875EDADE78B}" type="datetime1">
              <a:rPr lang="de-DE" smtClean="0"/>
              <a:t>14.08.2020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Juli 2020 – Integrationsrat Köln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5CC6-8BF6-4A28-8ECD-73869064FC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2255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5B11-89FA-4FB6-AAD4-2CFCA7A3C159}" type="datetime1">
              <a:rPr lang="de-DE" smtClean="0"/>
              <a:t>14.08.2020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Juli 2020 – Integrationsrat Köln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5CC6-8BF6-4A28-8ECD-73869064FC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4273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8B8E-9F84-4AF3-B18E-B9EDC0C101E2}" type="datetime1">
              <a:rPr lang="de-DE" smtClean="0"/>
              <a:t>14.08.2020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Juli 2020 – Integrationsrat Köln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5CC6-8BF6-4A28-8ECD-73869064FC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9940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79C9-F3A1-48E6-84F0-D7B95816DB51}" type="datetime1">
              <a:rPr lang="de-DE" smtClean="0"/>
              <a:t>14.08.2020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Juli 2020 – Integrationsrat Köln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5CC6-8BF6-4A28-8ECD-73869064FC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03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1414C-C88A-4318-8252-9FB2F85CCE21}" type="datetime1">
              <a:rPr lang="de-DE" smtClean="0"/>
              <a:t>14.08.2020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Juli 2020 – Integrationsrat Köln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5CC6-8BF6-4A28-8ECD-73869064FC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5995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5F417-BED7-4355-8322-BBB43D1E4DC4}" type="datetime1">
              <a:rPr lang="de-DE" smtClean="0"/>
              <a:t>14.08.2020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Juli 2020 – Integrationsrat Köln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05CC6-8BF6-4A28-8ECD-73869064FC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155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99992" y="4077072"/>
            <a:ext cx="4186808" cy="2279278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de-DE" sz="1600" b="1" dirty="0"/>
              <a:t>Der Integrationsrat Köln ist </a:t>
            </a:r>
            <a:br>
              <a:rPr lang="de-DE" sz="1600" b="1" dirty="0"/>
            </a:br>
            <a:r>
              <a:rPr lang="de-DE" sz="1600" b="1" dirty="0"/>
              <a:t>die politische Interessenvertretung </a:t>
            </a:r>
            <a:br>
              <a:rPr lang="de-DE" sz="1600" b="1" dirty="0"/>
            </a:br>
            <a:r>
              <a:rPr lang="de-DE" sz="1600" b="1" dirty="0"/>
              <a:t>der Kölner  Migrant*innen </a:t>
            </a:r>
            <a:br>
              <a:rPr lang="de-DE" sz="1600" b="1" dirty="0"/>
            </a:br>
            <a:r>
              <a:rPr lang="de-DE" sz="1600" b="1" dirty="0"/>
              <a:t>und </a:t>
            </a:r>
            <a:br>
              <a:rPr lang="de-DE" sz="1600" b="1" dirty="0"/>
            </a:br>
            <a:r>
              <a:rPr lang="de-DE" sz="1600" b="1" dirty="0"/>
              <a:t>Fachgremium des Kölner Rates, </a:t>
            </a:r>
            <a:br>
              <a:rPr lang="de-DE" sz="1600" b="1" dirty="0"/>
            </a:br>
            <a:r>
              <a:rPr lang="de-DE" sz="1600" b="1" dirty="0"/>
              <a:t>zuständig für die Themen </a:t>
            </a:r>
            <a:br>
              <a:rPr lang="de-DE" sz="1600" b="1" dirty="0"/>
            </a:br>
            <a:r>
              <a:rPr lang="de-DE" sz="1600" b="1" dirty="0"/>
              <a:t>Migration, Chancengerechtigkeit und </a:t>
            </a:r>
            <a:br>
              <a:rPr lang="de-DE" sz="1600" b="1" dirty="0"/>
            </a:br>
            <a:r>
              <a:rPr lang="de-DE" sz="1600" b="1" dirty="0"/>
              <a:t>gleichberechtigte Teilhabe.</a:t>
            </a:r>
            <a:endParaRPr lang="de-DE" sz="2000" b="1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9552" y="204816"/>
            <a:ext cx="3119717" cy="6151534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2020 – Integrationsrat Köln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5CC6-8BF6-4A28-8ECD-73869064FC2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6144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Logo_Integrationsrat-Koeln\RGB_JPEG_gross\Integrationsrat-Koeln_Farb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632" y="260648"/>
            <a:ext cx="254832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457200" y="1082205"/>
            <a:ext cx="8229600" cy="508918"/>
          </a:xfrm>
        </p:spPr>
        <p:txBody>
          <a:bodyPr>
            <a:normAutofit/>
          </a:bodyPr>
          <a:lstStyle/>
          <a:p>
            <a:r>
              <a:rPr lang="de-DE" sz="2400" b="1" dirty="0"/>
              <a:t>Integrationsrat Köln – Grundlage seiner Arbeit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half" idx="1"/>
          </p:nvPr>
        </p:nvSpPr>
        <p:spPr>
          <a:xfrm>
            <a:off x="5005028" y="1807100"/>
            <a:ext cx="3096344" cy="30914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1500" b="1" dirty="0">
                <a:latin typeface="Arial" panose="020B0604020202020204" pitchFamily="34" charset="0"/>
                <a:cs typeface="Arial" panose="020B0604020202020204" pitchFamily="34" charset="0"/>
              </a:rPr>
              <a:t>Die Hauptsatzung der Stadt Köln </a:t>
            </a:r>
            <a:br>
              <a:rPr lang="de-DE" sz="1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regelt in § 22 u.a.:</a:t>
            </a:r>
            <a:b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171450"/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Der Integrationsrat </a:t>
            </a:r>
            <a:r>
              <a:rPr lang="de-DE" sz="1500" b="1" dirty="0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 in allen wichtigen Angelegenheiten, die die Interessen der Kölner Migrant*innen als solche betreffen, zu informieren und </a:t>
            </a:r>
            <a:r>
              <a:rPr lang="de-DE" sz="1500" b="1" u="sng" dirty="0">
                <a:latin typeface="Arial" panose="020B0604020202020204" pitchFamily="34" charset="0"/>
                <a:cs typeface="Arial" panose="020B0604020202020204" pitchFamily="34" charset="0"/>
              </a:rPr>
              <a:t>VOR</a:t>
            </a:r>
            <a:r>
              <a:rPr lang="de-DE" sz="1500" u="sng" dirty="0">
                <a:latin typeface="Arial" panose="020B0604020202020204" pitchFamily="34" charset="0"/>
                <a:cs typeface="Arial" panose="020B0604020202020204" pitchFamily="34" charset="0"/>
              </a:rPr>
              <a:t> der Beschlussfassung durch den Rat zu beteiligen.</a:t>
            </a:r>
            <a:b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171450"/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Der Integrationsrat erhält die Möglichkeit einer </a:t>
            </a:r>
            <a:r>
              <a:rPr lang="de-DE" sz="1500" u="sng" dirty="0">
                <a:latin typeface="Arial" panose="020B0604020202020204" pitchFamily="34" charset="0"/>
                <a:cs typeface="Arial" panose="020B0604020202020204" pitchFamily="34" charset="0"/>
              </a:rPr>
              <a:t>eigenständigen Öffentlichkeitsarbeit.</a:t>
            </a:r>
            <a:br>
              <a:rPr lang="de-DE" sz="15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5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>
          <a:xfrm>
            <a:off x="611560" y="1892181"/>
            <a:ext cx="3816424" cy="4292912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de-DE" sz="1500" b="1" dirty="0">
                <a:latin typeface="Arial" panose="020B0604020202020204" pitchFamily="34" charset="0"/>
                <a:cs typeface="Arial" panose="020B0604020202020204" pitchFamily="34" charset="0"/>
              </a:rPr>
              <a:t>Die Gemeindeordnung NRW</a:t>
            </a: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regelt in § 27 u.a.: </a:t>
            </a:r>
            <a:b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In Gemeinden mit mind. 5.000 ausländischen Einwohnern </a:t>
            </a:r>
            <a:r>
              <a:rPr lang="de-DE" sz="1500" b="1" dirty="0">
                <a:latin typeface="Arial" panose="020B0604020202020204" pitchFamily="34" charset="0"/>
                <a:cs typeface="Arial" panose="020B0604020202020204" pitchFamily="34" charset="0"/>
              </a:rPr>
              <a:t>IST ein Integrationsrat</a:t>
            </a: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 zu bilden.</a:t>
            </a:r>
            <a:b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Rat und Integrationsrat sollen sich über die Themen und Aufgaben der Integration in der Gemeinde abstimmen. Der Integrationsrat kann sich darüber hinaus mit allen Angelegenheiten der Gemeinde befassen. </a:t>
            </a:r>
            <a:b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Juli 2020 – Integrationsrat Köln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E8DC-C40D-4BE3-BCED-7BC65CC20B72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1802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864096"/>
          </a:xfrm>
        </p:spPr>
        <p:txBody>
          <a:bodyPr>
            <a:normAutofit/>
          </a:bodyPr>
          <a:lstStyle/>
          <a:p>
            <a:r>
              <a:rPr lang="de-DE" sz="2400" b="1" dirty="0"/>
              <a:t>Integrationsrates Köln - Selbstverständnis</a:t>
            </a:r>
          </a:p>
        </p:txBody>
      </p:sp>
      <p:pic>
        <p:nvPicPr>
          <p:cNvPr id="4" name="Picture 2" descr="Z:\Logo_Integrationsrat-Koeln\RGB_JPEG_gross\Integrationsrat-Koeln_Farb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632" y="260648"/>
            <a:ext cx="254832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80920" cy="365125"/>
          </a:xfrm>
        </p:spPr>
        <p:txBody>
          <a:bodyPr/>
          <a:lstStyle/>
          <a:p>
            <a:r>
              <a:rPr lang="de-DE"/>
              <a:t>Juli 2020 – Integrationsrat Köln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1500" b="1" dirty="0">
                <a:latin typeface="Arial" panose="020B0604020202020204" pitchFamily="34" charset="0"/>
                <a:cs typeface="Arial" panose="020B0604020202020204" pitchFamily="34" charset="0"/>
              </a:rPr>
              <a:t>Der Integrationsrat versteht sich</a:t>
            </a:r>
          </a:p>
          <a:p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als </a:t>
            </a:r>
            <a:r>
              <a:rPr lang="de-DE" sz="1500" u="sng" dirty="0">
                <a:latin typeface="Arial" panose="020B0604020202020204" pitchFamily="34" charset="0"/>
                <a:cs typeface="Arial" panose="020B0604020202020204" pitchFamily="34" charset="0"/>
              </a:rPr>
              <a:t>kommunale Interessenvertretung aller Kölner*innen mit internationaler Geschichte </a:t>
            </a: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(39% aller Kölner*innen),</a:t>
            </a:r>
          </a:p>
          <a:p>
            <a:pPr>
              <a:spcAft>
                <a:spcPts val="1200"/>
              </a:spcAft>
            </a:pP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als kommunales Fachgremium / </a:t>
            </a:r>
            <a:r>
              <a:rPr lang="de-DE" sz="1500" u="sng" dirty="0">
                <a:latin typeface="Arial" panose="020B0604020202020204" pitchFamily="34" charset="0"/>
                <a:cs typeface="Arial" panose="020B0604020202020204" pitchFamily="34" charset="0"/>
              </a:rPr>
              <a:t>Fachausschuss zur Begleitung des Prozesses für Chancengerechtigkeit und gleichberechtigte Teilhabe </a:t>
            </a: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von Kölner*innen mit internationaler Geschichte.</a:t>
            </a:r>
          </a:p>
          <a:p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Ziel des Integrationsrates ist es im </a:t>
            </a:r>
            <a:r>
              <a:rPr lang="de-DE" sz="1500" u="sng" dirty="0">
                <a:latin typeface="Arial" panose="020B0604020202020204" pitchFamily="34" charset="0"/>
                <a:cs typeface="Arial" panose="020B0604020202020204" pitchFamily="34" charset="0"/>
              </a:rPr>
              <a:t>regelmäßigen Austausch mit den Ratspolitikern und der Verwaltung</a:t>
            </a: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, den im Zusammenhang mit der Zuwanderung nach Köln stattfindenden Veränderungsprozess inhaltlich kompetent zu begleiten. </a:t>
            </a:r>
          </a:p>
          <a:p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Der Integrationsrat </a:t>
            </a:r>
            <a:r>
              <a:rPr lang="de-DE" sz="1500" u="sng" dirty="0">
                <a:latin typeface="Arial" panose="020B0604020202020204" pitchFamily="34" charset="0"/>
                <a:cs typeface="Arial" panose="020B0604020202020204" pitchFamily="34" charset="0"/>
              </a:rPr>
              <a:t>macht Vorschläge und gibt Anregungen an Politik und Verwaltung</a:t>
            </a: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, um die Potentiale von Migration aufzuzeigen und den Gesamtprozess für mehr Chancen- </a:t>
            </a:r>
            <a:r>
              <a:rPr lang="de-DE" sz="1500" dirty="0" err="1">
                <a:latin typeface="Arial" panose="020B0604020202020204" pitchFamily="34" charset="0"/>
                <a:cs typeface="Arial" panose="020B0604020202020204" pitchFamily="34" charset="0"/>
              </a:rPr>
              <a:t>gerechtigkeit</a:t>
            </a: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 in der Stadt positiv zu beeinflussen. </a:t>
            </a:r>
          </a:p>
          <a:p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Der Integrationsrat setzt sich dafür ein, dass die </a:t>
            </a:r>
            <a:r>
              <a:rPr lang="de-DE" sz="1500" u="sng" dirty="0">
                <a:latin typeface="Arial" panose="020B0604020202020204" pitchFamily="34" charset="0"/>
                <a:cs typeface="Arial" panose="020B0604020202020204" pitchFamily="34" charset="0"/>
              </a:rPr>
              <a:t>gleichberechtigte politische, gesellschaftliche und kulturelle Teilhabe von Kölner*innen mit internationaler Geschichte</a:t>
            </a: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 selbstverständlich wird </a:t>
            </a:r>
          </a:p>
          <a:p>
            <a:pPr marL="0" indent="0">
              <a:buNone/>
            </a:pPr>
            <a:endParaRPr lang="de-D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Ca. 12% aller Kölner*innen haben </a:t>
            </a:r>
            <a:r>
              <a:rPr lang="de-DE" sz="1500" u="sng" dirty="0">
                <a:latin typeface="Arial" panose="020B0604020202020204" pitchFamily="34" charset="0"/>
                <a:cs typeface="Arial" panose="020B0604020202020204" pitchFamily="34" charset="0"/>
              </a:rPr>
              <a:t>kein</a:t>
            </a: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 kommunales Wahlrecht. Für sie ist der Integrationsrat die einzige Möglichkeit an der demokratischen Willensbildung in dieser Stadt teilzunehmen.</a:t>
            </a:r>
          </a:p>
          <a:p>
            <a:pPr marL="0" indent="0">
              <a:buNone/>
            </a:pPr>
            <a:endParaRPr lang="de-DE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E8DC-C40D-4BE3-BCED-7BC65CC20B72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2779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Logo_Integrationsrat-Koeln\RGB_JPEG_gross\Integrationsrat-Koeln_Farb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632" y="260648"/>
            <a:ext cx="254832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80920" cy="365125"/>
          </a:xfrm>
        </p:spPr>
        <p:txBody>
          <a:bodyPr/>
          <a:lstStyle/>
          <a:p>
            <a:r>
              <a:rPr lang="de-DE"/>
              <a:t>Juli 2020 – Integrationsrat Köln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br>
              <a:rPr lang="de-DE" sz="1800" dirty="0"/>
            </a:br>
            <a:r>
              <a:rPr lang="de-DE" sz="1800" dirty="0"/>
              <a:t> 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E8DC-C40D-4BE3-BCED-7BC65CC20B72}" type="slidenum">
              <a:rPr lang="de-DE" smtClean="0"/>
              <a:t>4</a:t>
            </a:fld>
            <a:endParaRPr lang="de-DE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69980" y="1569404"/>
            <a:ext cx="4319587" cy="1938992"/>
          </a:xfrm>
          <a:prstGeom prst="rect">
            <a:avLst/>
          </a:prstGeom>
          <a:solidFill>
            <a:srgbClr val="FFFFFF">
              <a:lumMod val="95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Aft>
                <a:spcPts val="600"/>
              </a:spcAft>
              <a:defRPr/>
            </a:pPr>
            <a:r>
              <a:rPr lang="de-DE" altLang="de-DE" sz="1400" b="1" kern="0" dirty="0">
                <a:solidFill>
                  <a:srgbClr val="000000"/>
                </a:solidFill>
                <a:latin typeface="Arial" charset="0"/>
              </a:rPr>
              <a:t>Stimmberechtigte Mitglieder:</a:t>
            </a:r>
          </a:p>
          <a:p>
            <a:pPr eaLnBrk="0" hangingPunct="0">
              <a:defRPr/>
            </a:pPr>
            <a:r>
              <a:rPr lang="de-DE" altLang="de-DE" sz="1400" b="1" u="sng" kern="0" dirty="0">
                <a:solidFill>
                  <a:srgbClr val="000000"/>
                </a:solidFill>
                <a:latin typeface="Arial" charset="0"/>
              </a:rPr>
              <a:t>22</a:t>
            </a:r>
            <a:r>
              <a:rPr lang="de-DE" altLang="de-DE" sz="1400" u="sng" kern="0" dirty="0">
                <a:solidFill>
                  <a:srgbClr val="000000"/>
                </a:solidFill>
                <a:latin typeface="Arial" charset="0"/>
              </a:rPr>
              <a:t> direkt gewählte Mitglieder</a:t>
            </a:r>
            <a:r>
              <a:rPr lang="de-DE" altLang="de-DE" sz="1400" kern="0" dirty="0">
                <a:solidFill>
                  <a:srgbClr val="000000"/>
                </a:solidFill>
                <a:latin typeface="Arial" charset="0"/>
              </a:rPr>
              <a:t> </a:t>
            </a:r>
            <a:br>
              <a:rPr lang="de-DE" altLang="de-DE" sz="1400" kern="0" dirty="0">
                <a:solidFill>
                  <a:srgbClr val="000000"/>
                </a:solidFill>
                <a:latin typeface="Arial" charset="0"/>
              </a:rPr>
            </a:br>
            <a:r>
              <a:rPr lang="de-DE" altLang="de-DE" sz="1100" kern="0" dirty="0">
                <a:solidFill>
                  <a:srgbClr val="000000"/>
                </a:solidFill>
                <a:latin typeface="Arial" charset="0"/>
              </a:rPr>
              <a:t>(Die Integrationsratswahlen finden zeitgleich zu den Kommunalwahlen statt)</a:t>
            </a:r>
          </a:p>
          <a:p>
            <a:pPr marL="171450" indent="-171450" eaLnBrk="0" hangingPunct="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b="1" kern="0" dirty="0">
                <a:solidFill>
                  <a:srgbClr val="000000"/>
                </a:solidFill>
                <a:latin typeface="Arial" charset="0"/>
              </a:rPr>
              <a:t>Wahlberechtigt</a:t>
            </a:r>
            <a:r>
              <a:rPr lang="de-DE" altLang="de-DE" sz="1100" kern="0" dirty="0">
                <a:solidFill>
                  <a:srgbClr val="000000"/>
                </a:solidFill>
                <a:latin typeface="Arial" charset="0"/>
              </a:rPr>
              <a:t> sind Kölner*innen (ab 16 Jahren) mit internationaler Geschichte.</a:t>
            </a:r>
          </a:p>
          <a:p>
            <a:pPr eaLnBrk="0" hangingPunct="0">
              <a:spcBef>
                <a:spcPts val="600"/>
              </a:spcBef>
              <a:defRPr/>
            </a:pPr>
            <a:r>
              <a:rPr lang="de-DE" altLang="de-DE" sz="1100" b="1" kern="0" dirty="0">
                <a:solidFill>
                  <a:srgbClr val="000000"/>
                </a:solidFill>
                <a:latin typeface="Arial" charset="0"/>
              </a:rPr>
              <a:t>Gewählt</a:t>
            </a:r>
            <a:r>
              <a:rPr lang="de-DE" altLang="de-DE" sz="1100" kern="0" dirty="0">
                <a:solidFill>
                  <a:srgbClr val="000000"/>
                </a:solidFill>
                <a:latin typeface="Arial" charset="0"/>
              </a:rPr>
              <a:t> haben in 2014 insgesamt 34.811 Kölner*innen (15,45 %) insgesamt </a:t>
            </a:r>
            <a:r>
              <a:rPr lang="de-DE" altLang="de-DE" sz="1100" u="sng" kern="0" dirty="0">
                <a:solidFill>
                  <a:srgbClr val="000000"/>
                </a:solidFill>
                <a:latin typeface="Arial" charset="0"/>
              </a:rPr>
              <a:t>14 Listen und einen Einzelbewerber.</a:t>
            </a:r>
            <a:r>
              <a:rPr lang="de-DE" altLang="de-DE" sz="1100" kern="0" dirty="0">
                <a:solidFill>
                  <a:srgbClr val="000000"/>
                </a:solidFill>
                <a:latin typeface="Arial" charset="0"/>
              </a:rPr>
              <a:t> Es sind </a:t>
            </a:r>
            <a:r>
              <a:rPr lang="de-DE" altLang="de-DE" sz="1100" u="sng" kern="0" dirty="0">
                <a:solidFill>
                  <a:srgbClr val="000000"/>
                </a:solidFill>
                <a:latin typeface="Arial" charset="0"/>
              </a:rPr>
              <a:t>sieben verschiedene Nationalitäten</a:t>
            </a:r>
            <a:r>
              <a:rPr lang="de-DE" altLang="de-DE" sz="1100" kern="0" dirty="0">
                <a:solidFill>
                  <a:srgbClr val="000000"/>
                </a:solidFill>
                <a:latin typeface="Arial" charset="0"/>
              </a:rPr>
              <a:t> im IR vertreten.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4693248" y="1968064"/>
            <a:ext cx="4102100" cy="1523494"/>
          </a:xfrm>
          <a:prstGeom prst="rect">
            <a:avLst/>
          </a:prstGeom>
          <a:solidFill>
            <a:srgbClr val="FFFFFF">
              <a:lumMod val="95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Aft>
                <a:spcPts val="600"/>
              </a:spcAft>
              <a:defRPr/>
            </a:pPr>
            <a:r>
              <a:rPr lang="de-DE" altLang="de-DE" sz="1400" b="1" kern="0" dirty="0">
                <a:solidFill>
                  <a:srgbClr val="000000"/>
                </a:solidFill>
                <a:latin typeface="Arial" charset="0"/>
              </a:rPr>
              <a:t>Stimmberechtigte Mitglieder: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de-DE" altLang="de-DE" sz="1400" b="1" u="sng" kern="0" dirty="0">
                <a:solidFill>
                  <a:srgbClr val="000000"/>
                </a:solidFill>
                <a:latin typeface="Arial" charset="0"/>
              </a:rPr>
              <a:t>11 </a:t>
            </a:r>
            <a:r>
              <a:rPr lang="de-DE" altLang="de-DE" sz="1400" u="sng" kern="0" dirty="0">
                <a:solidFill>
                  <a:srgbClr val="000000"/>
                </a:solidFill>
                <a:latin typeface="Arial" charset="0"/>
              </a:rPr>
              <a:t>vom Rat entsandte Ratsmitglieder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  <a:defRPr/>
            </a:pPr>
            <a:r>
              <a:rPr lang="de-DE" altLang="de-DE" sz="1100" kern="0" dirty="0">
                <a:solidFill>
                  <a:srgbClr val="000000"/>
                </a:solidFill>
                <a:latin typeface="Arial" charset="0"/>
              </a:rPr>
              <a:t>4 Vertreter*innen SPD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  <a:defRPr/>
            </a:pPr>
            <a:r>
              <a:rPr lang="de-DE" altLang="de-DE" sz="1100" kern="0" dirty="0">
                <a:solidFill>
                  <a:srgbClr val="000000"/>
                </a:solidFill>
                <a:latin typeface="Arial" charset="0"/>
              </a:rPr>
              <a:t>3 Vertreter*innen CDU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  <a:defRPr/>
            </a:pPr>
            <a:r>
              <a:rPr lang="de-DE" altLang="de-DE" sz="1100" kern="0" dirty="0">
                <a:solidFill>
                  <a:srgbClr val="000000"/>
                </a:solidFill>
                <a:latin typeface="Arial" charset="0"/>
              </a:rPr>
              <a:t>2 Vertreter*innen Grüne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  <a:defRPr/>
            </a:pPr>
            <a:r>
              <a:rPr lang="de-DE" altLang="de-DE" sz="1100" kern="0" dirty="0">
                <a:solidFill>
                  <a:srgbClr val="000000"/>
                </a:solidFill>
                <a:latin typeface="Arial" charset="0"/>
              </a:rPr>
              <a:t>1 Vertreterin Linke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  <a:defRPr/>
            </a:pPr>
            <a:r>
              <a:rPr lang="de-DE" altLang="de-DE" sz="1100" kern="0" dirty="0">
                <a:solidFill>
                  <a:srgbClr val="000000"/>
                </a:solidFill>
                <a:latin typeface="Arial" charset="0"/>
              </a:rPr>
              <a:t>1 Vertreterin FDP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249838" y="3645024"/>
            <a:ext cx="8545509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  <a:defRPr/>
            </a:pPr>
            <a:r>
              <a:rPr lang="de-DE" altLang="de-DE" sz="2400" b="1" kern="0" dirty="0">
                <a:solidFill>
                  <a:srgbClr val="000000"/>
                </a:solidFill>
                <a:latin typeface="Arial" charset="0"/>
              </a:rPr>
              <a:t>Integrationsrat Köln - aktuelle Zusammensetzung</a:t>
            </a:r>
            <a:endParaRPr lang="de-DE" altLang="de-DE" sz="2400" kern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251467" y="4286715"/>
            <a:ext cx="4319587" cy="2046714"/>
          </a:xfrm>
          <a:prstGeom prst="rect">
            <a:avLst/>
          </a:prstGeom>
          <a:solidFill>
            <a:srgbClr val="0066FF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altLang="de-DE" sz="1400" b="1" kern="0" dirty="0">
                <a:solidFill>
                  <a:srgbClr val="000000"/>
                </a:solidFill>
                <a:latin typeface="Arial" charset="0"/>
              </a:rPr>
              <a:t>Nicht-stimmberechtigte Mitglieder:</a:t>
            </a:r>
          </a:p>
          <a:p>
            <a:pPr eaLnBrk="0" hangingPunct="0">
              <a:defRPr/>
            </a:pPr>
            <a:r>
              <a:rPr lang="de-DE" altLang="de-DE" sz="1100" kern="0" dirty="0">
                <a:solidFill>
                  <a:srgbClr val="000000"/>
                </a:solidFill>
                <a:latin typeface="Arial" charset="0"/>
              </a:rPr>
              <a:t>Je ein*e Vertreter*in der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r>
              <a:rPr lang="de-DE" altLang="de-DE" sz="1100" kern="0" dirty="0">
                <a:solidFill>
                  <a:srgbClr val="000000"/>
                </a:solidFill>
                <a:latin typeface="Arial" charset="0"/>
              </a:rPr>
              <a:t>Agentur für Arbeit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r>
              <a:rPr lang="de-DE" altLang="de-DE" sz="1100" kern="0" dirty="0">
                <a:solidFill>
                  <a:srgbClr val="000000"/>
                </a:solidFill>
                <a:latin typeface="Arial" charset="0"/>
              </a:rPr>
              <a:t>AWO Bezirksverband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r>
              <a:rPr lang="de-DE" altLang="de-DE" sz="1100" kern="0" dirty="0">
                <a:solidFill>
                  <a:srgbClr val="000000"/>
                </a:solidFill>
                <a:latin typeface="Arial" charset="0"/>
              </a:rPr>
              <a:t>Caritasverband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r>
              <a:rPr lang="de-DE" altLang="de-DE" sz="1100" kern="0" dirty="0">
                <a:solidFill>
                  <a:srgbClr val="000000"/>
                </a:solidFill>
                <a:latin typeface="Arial" charset="0"/>
              </a:rPr>
              <a:t>Der Paritätische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r>
              <a:rPr lang="de-DE" altLang="de-DE" sz="1100" kern="0" dirty="0">
                <a:solidFill>
                  <a:srgbClr val="000000"/>
                </a:solidFill>
                <a:latin typeface="Arial" charset="0"/>
              </a:rPr>
              <a:t>DGB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r>
              <a:rPr lang="de-DE" altLang="de-DE" sz="1100" kern="0" dirty="0">
                <a:solidFill>
                  <a:srgbClr val="000000"/>
                </a:solidFill>
                <a:latin typeface="Arial" charset="0"/>
              </a:rPr>
              <a:t>Diakonisches Werk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r>
              <a:rPr lang="de-DE" altLang="de-DE" sz="1100" kern="0" dirty="0">
                <a:solidFill>
                  <a:srgbClr val="000000"/>
                </a:solidFill>
                <a:latin typeface="Arial" charset="0"/>
              </a:rPr>
              <a:t>Kölner Flüchtlingsrat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r>
              <a:rPr lang="de-DE" altLang="de-DE" sz="1100" kern="0" dirty="0">
                <a:solidFill>
                  <a:srgbClr val="000000"/>
                </a:solidFill>
                <a:latin typeface="Arial" charset="0"/>
              </a:rPr>
              <a:t>Seniorenvertretung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r>
              <a:rPr lang="de-DE" altLang="de-DE" sz="1100" kern="0" dirty="0">
                <a:solidFill>
                  <a:srgbClr val="000000"/>
                </a:solidFill>
                <a:latin typeface="Arial" charset="0"/>
              </a:rPr>
              <a:t>Runder Tisch für Integration</a:t>
            </a:r>
            <a:endParaRPr lang="de-DE" altLang="de-DE" sz="1400" kern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4693248" y="5179267"/>
            <a:ext cx="4144143" cy="1154162"/>
          </a:xfrm>
          <a:prstGeom prst="rect">
            <a:avLst/>
          </a:prstGeom>
          <a:solidFill>
            <a:srgbClr val="0066FF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de-DE" altLang="de-DE" sz="1400" b="1" kern="0" dirty="0">
                <a:solidFill>
                  <a:srgbClr val="000000"/>
                </a:solidFill>
                <a:latin typeface="Arial" charset="0"/>
              </a:rPr>
              <a:t>Verwaltung (nicht stimmberechtigt):</a:t>
            </a:r>
            <a:endParaRPr lang="de-DE" altLang="de-DE" sz="1600" b="1" kern="0" dirty="0">
              <a:solidFill>
                <a:srgbClr val="000000"/>
              </a:solidFill>
              <a:latin typeface="Arial" charset="0"/>
            </a:endParaRP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r>
              <a:rPr lang="de-DE" altLang="de-DE" sz="1100" kern="0" dirty="0">
                <a:solidFill>
                  <a:srgbClr val="000000"/>
                </a:solidFill>
                <a:latin typeface="Arial" charset="0"/>
              </a:rPr>
              <a:t>Amt für Integration und Vielfalt (als Vertretung der Oberbürgermeisterin)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r>
              <a:rPr lang="de-DE" altLang="de-DE" sz="1100" kern="0" dirty="0">
                <a:solidFill>
                  <a:srgbClr val="000000"/>
                </a:solidFill>
                <a:latin typeface="Arial" charset="0"/>
              </a:rPr>
              <a:t>Leitung Kommunales Integrationszentrum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r>
              <a:rPr lang="de-DE" altLang="de-DE" sz="1100" kern="0" dirty="0">
                <a:solidFill>
                  <a:srgbClr val="000000"/>
                </a:solidFill>
                <a:latin typeface="Arial" charset="0"/>
              </a:rPr>
              <a:t>Leitung Ausländerbehörde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r>
              <a:rPr lang="de-DE" altLang="de-DE" sz="1100" kern="0" dirty="0">
                <a:solidFill>
                  <a:srgbClr val="000000"/>
                </a:solidFill>
                <a:latin typeface="Arial" charset="0"/>
              </a:rPr>
              <a:t>Geschäftsführung Integrationsrat</a:t>
            </a:r>
          </a:p>
        </p:txBody>
      </p:sp>
    </p:spTree>
    <p:extLst>
      <p:ext uri="{BB962C8B-B14F-4D97-AF65-F5344CB8AC3E}">
        <p14:creationId xmlns:p14="http://schemas.microsoft.com/office/powerpoint/2010/main" val="3764781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Logo_Integrationsrat-Koeln\RGB_JPEG_gross\Integrationsrat-Koeln_Farb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632" y="260648"/>
            <a:ext cx="254832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80920" cy="365125"/>
          </a:xfrm>
        </p:spPr>
        <p:txBody>
          <a:bodyPr/>
          <a:lstStyle/>
          <a:p>
            <a:r>
              <a:rPr lang="de-DE"/>
              <a:t>Juli 2020 – Integrationsrat Köln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4788024" y="2339673"/>
            <a:ext cx="3898776" cy="124928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br>
              <a:rPr lang="de-DE" sz="1800" dirty="0"/>
            </a:br>
            <a:r>
              <a:rPr lang="de-DE" sz="1800" dirty="0"/>
              <a:t> 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E8DC-C40D-4BE3-BCED-7BC65CC20B72}" type="slidenum">
              <a:rPr lang="de-DE" smtClean="0"/>
              <a:t>5</a:t>
            </a:fld>
            <a:endParaRPr lang="de-DE" dirty="0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64095" y="798513"/>
            <a:ext cx="4319587" cy="677108"/>
          </a:xfrm>
          <a:prstGeom prst="rect">
            <a:avLst/>
          </a:prstGeom>
          <a:solidFill>
            <a:srgbClr val="FFFFFF">
              <a:lumMod val="95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altLang="de-DE" sz="1600" b="1" kern="0" dirty="0">
                <a:solidFill>
                  <a:srgbClr val="000000"/>
                </a:solidFill>
                <a:latin typeface="Arial" charset="0"/>
              </a:rPr>
              <a:t>Sitzungen des Integrationsrates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de-DE" altLang="de-DE" sz="1100" kern="0" dirty="0">
                <a:solidFill>
                  <a:srgbClr val="000000"/>
                </a:solidFill>
                <a:latin typeface="Arial" charset="0"/>
              </a:rPr>
              <a:t>Der Integrationsrat tagt ca. 7 – 9 x im Jahr im Kölner Rathaus</a:t>
            </a:r>
            <a:br>
              <a:rPr lang="de-DE" altLang="de-DE" sz="1100" kern="0" dirty="0">
                <a:solidFill>
                  <a:srgbClr val="000000"/>
                </a:solidFill>
                <a:latin typeface="Arial" charset="0"/>
              </a:rPr>
            </a:br>
            <a:r>
              <a:rPr lang="de-DE" altLang="de-DE" sz="1100" kern="0" dirty="0">
                <a:solidFill>
                  <a:srgbClr val="000000"/>
                </a:solidFill>
                <a:latin typeface="Arial" charset="0"/>
              </a:rPr>
              <a:t>Es gibt einen Vorsitzenden und fünf Stellvertretungen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46125" y="2265515"/>
            <a:ext cx="4102100" cy="1323439"/>
          </a:xfrm>
          <a:prstGeom prst="rect">
            <a:avLst/>
          </a:prstGeom>
          <a:solidFill>
            <a:srgbClr val="FFFFFF">
              <a:lumMod val="95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altLang="de-DE" sz="1100" kern="0" dirty="0">
                <a:solidFill>
                  <a:srgbClr val="000000"/>
                </a:solidFill>
                <a:latin typeface="Arial" charset="0"/>
              </a:rPr>
              <a:t>Die </a:t>
            </a:r>
            <a:r>
              <a:rPr lang="de-DE" altLang="de-DE" sz="1100" b="1" kern="0" dirty="0">
                <a:solidFill>
                  <a:srgbClr val="000000"/>
                </a:solidFill>
                <a:latin typeface="Arial" charset="0"/>
              </a:rPr>
              <a:t>Koordinierungsrunde </a:t>
            </a:r>
            <a:r>
              <a:rPr lang="de-DE" altLang="de-DE" sz="1100" kern="0" dirty="0">
                <a:solidFill>
                  <a:srgbClr val="000000"/>
                </a:solidFill>
                <a:latin typeface="Arial" charset="0"/>
              </a:rPr>
              <a:t>tagt unmittelbar vor der Integrationsratssitzung und bereitet diese vor.</a:t>
            </a:r>
          </a:p>
          <a:p>
            <a:pPr eaLnBrk="0" hangingPunct="0">
              <a:defRPr/>
            </a:pPr>
            <a:r>
              <a:rPr lang="de-DE" altLang="de-DE" sz="1100" kern="0" dirty="0">
                <a:solidFill>
                  <a:srgbClr val="000000"/>
                </a:solidFill>
                <a:latin typeface="Arial" charset="0"/>
              </a:rPr>
              <a:t>Teilnehmer*innen sind: 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r>
              <a:rPr lang="de-DE" altLang="de-DE" sz="1100" kern="0" dirty="0">
                <a:solidFill>
                  <a:srgbClr val="000000"/>
                </a:solidFill>
                <a:latin typeface="Arial" charset="0"/>
              </a:rPr>
              <a:t>der Vorsitzende und seine fünf Stellvertreter*innen,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r>
              <a:rPr lang="de-DE" altLang="de-DE" sz="1100" kern="0" dirty="0">
                <a:solidFill>
                  <a:srgbClr val="000000"/>
                </a:solidFill>
                <a:latin typeface="Arial" charset="0"/>
              </a:rPr>
              <a:t>die migrationspolitischen Sprecher*innen der Fraktionen, 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r>
              <a:rPr lang="de-DE" altLang="de-DE" sz="1100" kern="0" dirty="0">
                <a:solidFill>
                  <a:srgbClr val="000000"/>
                </a:solidFill>
                <a:latin typeface="Arial" charset="0"/>
              </a:rPr>
              <a:t>der Leiter des Amtes für Integration und Vielfalt und die Geschäftsführung des Integrationsrates.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249839" y="1653731"/>
            <a:ext cx="8545509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  <a:defRPr/>
            </a:pPr>
            <a:r>
              <a:rPr lang="de-DE" altLang="de-DE" sz="2400" b="1" kern="0" dirty="0">
                <a:solidFill>
                  <a:srgbClr val="000000"/>
                </a:solidFill>
                <a:latin typeface="Arial" charset="0"/>
              </a:rPr>
              <a:t>Integrationsrat Köln - Facharbeitskreise</a:t>
            </a:r>
            <a:endParaRPr lang="de-DE" altLang="de-DE" sz="2400" kern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4665338" y="3820949"/>
            <a:ext cx="4144143" cy="877163"/>
          </a:xfrm>
          <a:prstGeom prst="rect">
            <a:avLst/>
          </a:prstGeom>
          <a:solidFill>
            <a:srgbClr val="0066FF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de-DE" altLang="de-DE" sz="1100" b="1" kern="0" dirty="0">
                <a:solidFill>
                  <a:srgbClr val="000000"/>
                </a:solidFill>
                <a:latin typeface="Arial" charset="0"/>
              </a:rPr>
              <a:t>Facharbeitskreis 3 – Erziehung, Bildung und Beruf</a:t>
            </a:r>
            <a:br>
              <a:rPr lang="de-DE" altLang="de-DE" sz="1400" b="1" kern="0" dirty="0">
                <a:solidFill>
                  <a:srgbClr val="000000"/>
                </a:solidFill>
                <a:latin typeface="Arial" charset="0"/>
              </a:rPr>
            </a:br>
            <a:r>
              <a:rPr lang="de-DE" altLang="de-DE" sz="1000" kern="0" dirty="0">
                <a:solidFill>
                  <a:srgbClr val="000000"/>
                </a:solidFill>
                <a:latin typeface="Arial" charset="0"/>
              </a:rPr>
              <a:t>Themen sind z.B.: Förderung der Herkunftssprache in Kita und Schule; Öffentlichkeitsarbeit zur Wertschätzung von Herkunftssprachen; Kultursensibilität in der Erzieher*</a:t>
            </a:r>
            <a:r>
              <a:rPr lang="de-DE" altLang="de-DE" sz="1000" kern="0" dirty="0" err="1">
                <a:solidFill>
                  <a:srgbClr val="000000"/>
                </a:solidFill>
                <a:latin typeface="Arial" charset="0"/>
              </a:rPr>
              <a:t>innenausbildung</a:t>
            </a:r>
            <a:r>
              <a:rPr lang="de-DE" altLang="de-DE" sz="1000" kern="0" dirty="0">
                <a:solidFill>
                  <a:srgbClr val="000000"/>
                </a:solidFill>
                <a:latin typeface="Arial" charset="0"/>
              </a:rPr>
              <a:t> etc.</a:t>
            </a:r>
            <a:endParaRPr lang="de-DE" altLang="de-DE" sz="1400" b="1" kern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4647387" y="2291176"/>
            <a:ext cx="4144143" cy="553998"/>
          </a:xfrm>
          <a:prstGeom prst="rect">
            <a:avLst/>
          </a:prstGeom>
          <a:solidFill>
            <a:srgbClr val="0066FF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de-DE" altLang="de-DE" sz="1000" b="1" kern="0" dirty="0">
                <a:solidFill>
                  <a:srgbClr val="000000"/>
                </a:solidFill>
                <a:latin typeface="Arial" charset="0"/>
              </a:rPr>
              <a:t>Facharbeitskreis 1 - Kultur und Sport</a:t>
            </a:r>
            <a:br>
              <a:rPr lang="de-DE" altLang="de-DE" sz="1000" b="1" kern="0" dirty="0">
                <a:solidFill>
                  <a:srgbClr val="000000"/>
                </a:solidFill>
                <a:latin typeface="Arial" charset="0"/>
              </a:rPr>
            </a:br>
            <a:r>
              <a:rPr lang="de-DE" altLang="de-DE" sz="1000" kern="0" dirty="0">
                <a:solidFill>
                  <a:srgbClr val="000000"/>
                </a:solidFill>
                <a:latin typeface="Arial" charset="0"/>
              </a:rPr>
              <a:t>Themen sind z.B.: Antidiskriminierungsarbeit in Sportvereinen; interkulturelle Öffnung der städtischen Kulturangebote etc.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4665339" y="2999372"/>
            <a:ext cx="4144143" cy="707886"/>
          </a:xfrm>
          <a:prstGeom prst="rect">
            <a:avLst/>
          </a:prstGeom>
          <a:solidFill>
            <a:srgbClr val="0066FF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de-DE" altLang="de-DE" sz="1000" b="1" kern="0" dirty="0">
                <a:solidFill>
                  <a:srgbClr val="000000"/>
                </a:solidFill>
                <a:latin typeface="Arial" charset="0"/>
              </a:rPr>
              <a:t>Facharbeitskreis 2 – Geflüchtet, Interkulturelle Zentren und bürgerschaftliches Engagement</a:t>
            </a:r>
            <a:br>
              <a:rPr lang="de-DE" altLang="de-DE" sz="1000" b="1" kern="0" dirty="0">
                <a:solidFill>
                  <a:srgbClr val="000000"/>
                </a:solidFill>
                <a:latin typeface="Arial" charset="0"/>
              </a:rPr>
            </a:br>
            <a:r>
              <a:rPr lang="de-DE" altLang="de-DE" sz="1000" kern="0" dirty="0">
                <a:solidFill>
                  <a:srgbClr val="000000"/>
                </a:solidFill>
                <a:latin typeface="Arial" charset="0"/>
              </a:rPr>
              <a:t>Themen sind z.B.: Beschäftigung mit der Unterbringungssituation Geflüchteter; Finanzielle Situation in den Zentren etc.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4665338" y="4811803"/>
            <a:ext cx="4144143" cy="707886"/>
          </a:xfrm>
          <a:prstGeom prst="rect">
            <a:avLst/>
          </a:prstGeom>
          <a:solidFill>
            <a:srgbClr val="0066FF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de-DE" altLang="de-DE" sz="1000" b="1" kern="0" dirty="0">
                <a:solidFill>
                  <a:srgbClr val="000000"/>
                </a:solidFill>
                <a:latin typeface="Arial" charset="0"/>
              </a:rPr>
              <a:t>Facharbeitskreis 4 – Gesundheit, Soziales und Senioren</a:t>
            </a:r>
            <a:br>
              <a:rPr lang="de-DE" altLang="de-DE" sz="1000" b="1" kern="0" dirty="0">
                <a:solidFill>
                  <a:srgbClr val="000000"/>
                </a:solidFill>
                <a:latin typeface="Arial" charset="0"/>
              </a:rPr>
            </a:br>
            <a:r>
              <a:rPr lang="de-DE" altLang="de-DE" sz="1000" kern="0" dirty="0">
                <a:solidFill>
                  <a:srgbClr val="000000"/>
                </a:solidFill>
                <a:latin typeface="Arial" charset="0"/>
              </a:rPr>
              <a:t>Themen sind z.B.: die sprach- und kultursensible Beratung von Senior*innen; kultursensible Pflegeeinrichtungen; Gesundheits- </a:t>
            </a:r>
            <a:r>
              <a:rPr lang="de-DE" altLang="de-DE" sz="1000" kern="0" dirty="0" err="1">
                <a:solidFill>
                  <a:srgbClr val="000000"/>
                </a:solidFill>
                <a:latin typeface="Arial" charset="0"/>
              </a:rPr>
              <a:t>wegweiser</a:t>
            </a:r>
            <a:r>
              <a:rPr lang="de-DE" altLang="de-DE" sz="1000" kern="0" dirty="0">
                <a:solidFill>
                  <a:srgbClr val="000000"/>
                </a:solidFill>
                <a:latin typeface="Arial" charset="0"/>
              </a:rPr>
              <a:t> zu mehrsprachigen Gesundheitseinrichtungen etc.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4665338" y="5626572"/>
            <a:ext cx="4144143" cy="553998"/>
          </a:xfrm>
          <a:prstGeom prst="rect">
            <a:avLst/>
          </a:prstGeom>
          <a:solidFill>
            <a:srgbClr val="0066FF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de-DE" altLang="de-DE" sz="1000" b="1" kern="0" dirty="0">
                <a:solidFill>
                  <a:srgbClr val="000000"/>
                </a:solidFill>
                <a:latin typeface="Arial" charset="0"/>
              </a:rPr>
              <a:t>Facharbeitskreis 5 – Interkulturelle Öffnung und Antirassismus</a:t>
            </a:r>
            <a:br>
              <a:rPr lang="de-DE" altLang="de-DE" sz="1000" b="1" kern="0" dirty="0">
                <a:solidFill>
                  <a:srgbClr val="000000"/>
                </a:solidFill>
                <a:latin typeface="Arial" charset="0"/>
              </a:rPr>
            </a:br>
            <a:r>
              <a:rPr lang="de-DE" altLang="de-DE" sz="1000" kern="0" dirty="0">
                <a:solidFill>
                  <a:srgbClr val="000000"/>
                </a:solidFill>
                <a:latin typeface="Arial" charset="0"/>
              </a:rPr>
              <a:t>Themen sind z.B. die interkulturelle Öffnung der Personalverwaltung; </a:t>
            </a:r>
            <a:r>
              <a:rPr lang="de-DE" altLang="de-DE" sz="1000" kern="0" dirty="0" err="1">
                <a:solidFill>
                  <a:srgbClr val="000000"/>
                </a:solidFill>
                <a:latin typeface="Arial" charset="0"/>
              </a:rPr>
              <a:t>Antirassismusprojekte</a:t>
            </a:r>
            <a:r>
              <a:rPr lang="de-DE" altLang="de-DE" sz="1000" kern="0" dirty="0">
                <a:solidFill>
                  <a:srgbClr val="000000"/>
                </a:solidFill>
                <a:latin typeface="Arial" charset="0"/>
              </a:rPr>
              <a:t> etc.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246125" y="4395466"/>
            <a:ext cx="4144143" cy="1785104"/>
          </a:xfrm>
          <a:prstGeom prst="rect">
            <a:avLst/>
          </a:prstGeom>
          <a:solidFill>
            <a:srgbClr val="0066FF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de-DE" altLang="de-DE" sz="1100" kern="0" dirty="0">
                <a:solidFill>
                  <a:srgbClr val="000000"/>
                </a:solidFill>
                <a:latin typeface="Arial" charset="0"/>
              </a:rPr>
              <a:t>Die </a:t>
            </a:r>
            <a:r>
              <a:rPr lang="de-DE" altLang="de-DE" sz="1100" b="1" kern="0" dirty="0">
                <a:solidFill>
                  <a:srgbClr val="000000"/>
                </a:solidFill>
                <a:latin typeface="Arial" charset="0"/>
              </a:rPr>
              <a:t>fünf Facharbeitskreise </a:t>
            </a:r>
            <a:r>
              <a:rPr lang="de-DE" altLang="de-DE" sz="1100" kern="0" dirty="0">
                <a:solidFill>
                  <a:srgbClr val="000000"/>
                </a:solidFill>
                <a:latin typeface="Arial" charset="0"/>
              </a:rPr>
              <a:t>werden von den Stellvertreter*innen des Vorsitzenden geleitet. </a:t>
            </a:r>
            <a:br>
              <a:rPr lang="de-DE" altLang="de-DE" sz="1100" kern="0" dirty="0">
                <a:solidFill>
                  <a:srgbClr val="000000"/>
                </a:solidFill>
                <a:latin typeface="Arial" charset="0"/>
              </a:rPr>
            </a:br>
            <a:r>
              <a:rPr lang="de-DE" altLang="de-DE" sz="1100" kern="0" dirty="0">
                <a:solidFill>
                  <a:srgbClr val="000000"/>
                </a:solidFill>
                <a:latin typeface="Arial" charset="0"/>
              </a:rPr>
              <a:t>Sie haben die Möglichkeit Berater*innen zu ihren Sitzungen einzuladen. Dies sind zum Beispiel der Stadtsportbund, der Flüchtlingsrat, Vertreter*innen bilingualer Kitas, Mitarbeitende bei Seniorennetzwerken,  Vertreter*innen von Antidiskriminierungsstellen. </a:t>
            </a:r>
            <a:br>
              <a:rPr lang="de-DE" altLang="de-DE" sz="1100" kern="0" dirty="0">
                <a:solidFill>
                  <a:srgbClr val="000000"/>
                </a:solidFill>
                <a:latin typeface="Arial" charset="0"/>
              </a:rPr>
            </a:br>
            <a:r>
              <a:rPr lang="de-DE" altLang="de-DE" sz="1100" kern="0" dirty="0">
                <a:solidFill>
                  <a:srgbClr val="000000"/>
                </a:solidFill>
                <a:latin typeface="Arial" charset="0"/>
              </a:rPr>
              <a:t>Hier werden Anfragen und Anträge vorbereitet, Strategien diskutiert und Hintergrundinformationen eingeholt.</a:t>
            </a:r>
            <a:br>
              <a:rPr lang="de-DE" altLang="de-DE" sz="1100" kern="0" dirty="0">
                <a:solidFill>
                  <a:srgbClr val="000000"/>
                </a:solidFill>
                <a:latin typeface="Arial" charset="0"/>
              </a:rPr>
            </a:br>
            <a:r>
              <a:rPr lang="de-DE" altLang="de-DE" sz="1100" kern="0" dirty="0">
                <a:solidFill>
                  <a:srgbClr val="000000"/>
                </a:solidFill>
                <a:latin typeface="Arial" charset="0"/>
              </a:rPr>
              <a:t>Die Facharbeitskreise tagen ebenfalls ca. 5 – 7 x im Jahr. </a:t>
            </a:r>
          </a:p>
        </p:txBody>
      </p:sp>
    </p:spTree>
    <p:extLst>
      <p:ext uri="{BB962C8B-B14F-4D97-AF65-F5344CB8AC3E}">
        <p14:creationId xmlns:p14="http://schemas.microsoft.com/office/powerpoint/2010/main" val="1897499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Logo_Integrationsrat-Koeln\RGB_JPEG_gross\Integrationsrat-Koeln_Farb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632" y="260648"/>
            <a:ext cx="254832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80920" cy="365125"/>
          </a:xfrm>
        </p:spPr>
        <p:txBody>
          <a:bodyPr/>
          <a:lstStyle/>
          <a:p>
            <a:r>
              <a:rPr lang="de-DE"/>
              <a:t>Juli 2020 – Integrationsrat Köln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4788024" y="2339673"/>
            <a:ext cx="3898776" cy="124928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br>
              <a:rPr lang="de-DE" sz="1800" dirty="0"/>
            </a:br>
            <a:r>
              <a:rPr lang="de-DE" sz="1800" dirty="0"/>
              <a:t> 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E8DC-C40D-4BE3-BCED-7BC65CC20B72}" type="slidenum">
              <a:rPr lang="de-DE" smtClean="0"/>
              <a:t>6</a:t>
            </a:fld>
            <a:endParaRPr lang="de-DE" dirty="0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46125" y="2265515"/>
            <a:ext cx="4102100" cy="3093154"/>
          </a:xfrm>
          <a:prstGeom prst="rect">
            <a:avLst/>
          </a:prstGeom>
          <a:solidFill>
            <a:srgbClr val="FFFFFF">
              <a:lumMod val="95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altLang="de-DE" sz="1000" b="1" kern="0" dirty="0">
                <a:solidFill>
                  <a:srgbClr val="000000"/>
                </a:solidFill>
                <a:latin typeface="Arial" charset="0"/>
              </a:rPr>
              <a:t>Der Integrationsrat entsendet Mitglieder als sachkundige Einwohner*innen in die verschiedenen Fachausschüsse </a:t>
            </a:r>
          </a:p>
          <a:p>
            <a:pPr eaLnBrk="0" hangingPunct="0">
              <a:defRPr/>
            </a:pPr>
            <a:r>
              <a:rPr lang="de-DE" altLang="de-DE" sz="1000" kern="0" dirty="0">
                <a:solidFill>
                  <a:srgbClr val="000000"/>
                </a:solidFill>
                <a:latin typeface="Arial" charset="0"/>
              </a:rPr>
              <a:t>wie z.B.: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r>
              <a:rPr lang="de-DE" altLang="de-DE" sz="1000" kern="0" dirty="0">
                <a:solidFill>
                  <a:srgbClr val="000000"/>
                </a:solidFill>
                <a:latin typeface="Arial" charset="0"/>
              </a:rPr>
              <a:t>Ausschuss Allgemeine Verwaltung und Rechtsfragen/ Vergabe/ Internationales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r>
              <a:rPr lang="de-DE" altLang="de-DE" sz="1000" kern="0" dirty="0">
                <a:solidFill>
                  <a:srgbClr val="000000"/>
                </a:solidFill>
                <a:latin typeface="Arial" charset="0"/>
              </a:rPr>
              <a:t>Ausschuss Anregungen und Beschwerden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r>
              <a:rPr lang="de-DE" altLang="de-DE" sz="1000" kern="0" dirty="0">
                <a:solidFill>
                  <a:srgbClr val="000000"/>
                </a:solidFill>
                <a:latin typeface="Arial" charset="0"/>
              </a:rPr>
              <a:t>Ausschuss Kunst und Kultur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r>
              <a:rPr lang="de-DE" altLang="de-DE" sz="1000" kern="0" dirty="0">
                <a:solidFill>
                  <a:srgbClr val="000000"/>
                </a:solidFill>
                <a:latin typeface="Arial" charset="0"/>
              </a:rPr>
              <a:t>Ausschuss Schule und Weiterbildung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r>
              <a:rPr lang="de-DE" altLang="de-DE" sz="1000" kern="0" dirty="0">
                <a:solidFill>
                  <a:srgbClr val="000000"/>
                </a:solidFill>
                <a:latin typeface="Arial" charset="0"/>
              </a:rPr>
              <a:t>Ausschuss Soziales und Senioren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r>
              <a:rPr lang="de-DE" altLang="de-DE" sz="1000" kern="0" dirty="0">
                <a:solidFill>
                  <a:srgbClr val="000000"/>
                </a:solidFill>
                <a:latin typeface="Arial" charset="0"/>
              </a:rPr>
              <a:t>Ausschuss Umwelt und Grün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r>
              <a:rPr lang="de-DE" altLang="de-DE" sz="1000" kern="0" dirty="0">
                <a:solidFill>
                  <a:srgbClr val="000000"/>
                </a:solidFill>
                <a:latin typeface="Arial" charset="0"/>
              </a:rPr>
              <a:t>Bauausschuss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r>
              <a:rPr lang="de-DE" altLang="de-DE" sz="1000" kern="0" dirty="0">
                <a:solidFill>
                  <a:srgbClr val="000000"/>
                </a:solidFill>
                <a:latin typeface="Arial" charset="0"/>
              </a:rPr>
              <a:t>Gesundheitsausschuss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r>
              <a:rPr lang="de-DE" altLang="de-DE" sz="1000" kern="0" dirty="0">
                <a:solidFill>
                  <a:srgbClr val="000000"/>
                </a:solidFill>
                <a:latin typeface="Arial" charset="0"/>
              </a:rPr>
              <a:t>Jugendhilfeausschuss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r>
              <a:rPr lang="de-DE" altLang="de-DE" sz="1000" kern="0" dirty="0">
                <a:solidFill>
                  <a:srgbClr val="000000"/>
                </a:solidFill>
                <a:latin typeface="Arial" charset="0"/>
              </a:rPr>
              <a:t>Sportausschuss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r>
              <a:rPr lang="de-DE" altLang="de-DE" sz="1000" kern="0" dirty="0">
                <a:solidFill>
                  <a:srgbClr val="000000"/>
                </a:solidFill>
                <a:latin typeface="Arial" charset="0"/>
              </a:rPr>
              <a:t>Stadtentwicklungsausschuss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r>
              <a:rPr lang="de-DE" altLang="de-DE" sz="1000" kern="0" dirty="0">
                <a:solidFill>
                  <a:srgbClr val="000000"/>
                </a:solidFill>
                <a:latin typeface="Arial" charset="0"/>
              </a:rPr>
              <a:t>Verkehrsausschuss</a:t>
            </a:r>
          </a:p>
          <a:p>
            <a:pPr marL="171450" indent="-171450" eaLnBrk="0" hangingPunct="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de-DE" altLang="de-DE" sz="1000" kern="0" dirty="0">
                <a:solidFill>
                  <a:srgbClr val="000000"/>
                </a:solidFill>
                <a:latin typeface="Arial" charset="0"/>
              </a:rPr>
              <a:t>Wirtschaftsausschuss</a:t>
            </a:r>
          </a:p>
          <a:p>
            <a:pPr eaLnBrk="0" hangingPunct="0">
              <a:defRPr/>
            </a:pPr>
            <a:r>
              <a:rPr lang="de-DE" altLang="de-DE" sz="1000" kern="0" dirty="0">
                <a:solidFill>
                  <a:srgbClr val="000000"/>
                </a:solidFill>
                <a:latin typeface="Arial" charset="0"/>
              </a:rPr>
              <a:t>Die vom Integrationsrat entsandten sachkundigen Einwohner*innen  haben hier ein Rederecht.</a:t>
            </a:r>
            <a:endParaRPr lang="de-DE" altLang="de-DE" sz="1100" kern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249839" y="1653731"/>
            <a:ext cx="8545509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  <a:defRPr/>
            </a:pPr>
            <a:r>
              <a:rPr lang="de-DE" altLang="de-DE" sz="2400" b="1" kern="0" dirty="0">
                <a:solidFill>
                  <a:srgbClr val="000000"/>
                </a:solidFill>
                <a:latin typeface="Arial" charset="0"/>
              </a:rPr>
              <a:t>Integrationsrat Köln – Ausschuss- und Gremienarbeit</a:t>
            </a:r>
            <a:endParaRPr lang="de-DE" altLang="de-DE" sz="2400" kern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51205" y="2275682"/>
            <a:ext cx="4144143" cy="1677382"/>
          </a:xfrm>
          <a:prstGeom prst="rect">
            <a:avLst/>
          </a:prstGeom>
          <a:solidFill>
            <a:srgbClr val="0066FF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Der Integrationsrast entsendet Mitglieder in verschiedene städtische Gremien, </a:t>
            </a:r>
            <a:b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wie z.B. 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Runder Tisch für Flüchtlingsfragen 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Fachbeirat Interkultur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Forum gegen Rassismus und Diskriminierung 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Gesundheit und Migration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Ausländerrechtliche Beratungskommission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r>
              <a:rPr lang="de-DE" altLang="de-DE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Förderprogramm </a:t>
            </a:r>
            <a:r>
              <a:rPr lang="de-DE" altLang="de-DE" sz="10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NRWeltoffen</a:t>
            </a:r>
            <a:endParaRPr lang="de-DE" altLang="de-DE" sz="10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r>
              <a:rPr lang="de-DE" altLang="de-DE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Expertenbeirates Inklusion Köln</a:t>
            </a: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4604321" y="4589228"/>
            <a:ext cx="4144143" cy="707886"/>
          </a:xfrm>
          <a:prstGeom prst="rect">
            <a:avLst/>
          </a:prstGeom>
          <a:solidFill>
            <a:srgbClr val="0066FF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Der Integrationsrat entsendet Mitglieder 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die Mitgliederversammlung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den Hauptausschuss </a:t>
            </a:r>
          </a:p>
          <a:p>
            <a:pPr eaLnBrk="0" hangingPunct="0">
              <a:defRPr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des Landesintegrationsrates NRW</a:t>
            </a:r>
            <a:endParaRPr lang="de-DE" altLang="de-DE" sz="10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093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Logo_Integrationsrat-Koeln\RGB_JPEG_gross\Integrationsrat-Koeln_Farb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632" y="260648"/>
            <a:ext cx="254832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80920" cy="365125"/>
          </a:xfrm>
        </p:spPr>
        <p:txBody>
          <a:bodyPr/>
          <a:lstStyle/>
          <a:p>
            <a:r>
              <a:rPr lang="de-DE"/>
              <a:t>Juli 2020 – Integrationsrat Köln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62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de-DE" sz="2300" b="1" dirty="0"/>
              <a:t>Regelmäßige Tagesordnung der Sitzungen:</a:t>
            </a:r>
          </a:p>
          <a:p>
            <a:pPr marL="457200" indent="-457200">
              <a:buAutoNum type="arabicPeriod"/>
            </a:pPr>
            <a:r>
              <a:rPr lang="de-DE" sz="2300" b="1" dirty="0"/>
              <a:t>Konzept zur Stärkung der integrativen Stadtgesellschaft / Maßnahmenprogramm</a:t>
            </a:r>
          </a:p>
          <a:p>
            <a:pPr marL="457200" indent="-457200">
              <a:buAutoNum type="arabicPeriod"/>
            </a:pPr>
            <a:r>
              <a:rPr lang="de-DE" sz="2300" b="1" dirty="0"/>
              <a:t>Gleichstellungsrelevante Themen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de-DE" sz="2300" b="1" dirty="0"/>
              <a:t>Beantwortung von Anfragen</a:t>
            </a:r>
            <a:br>
              <a:rPr lang="de-DE" sz="2300" b="1" dirty="0"/>
            </a:br>
            <a:r>
              <a:rPr lang="de-DE" sz="2300" dirty="0"/>
              <a:t>durch die Verwaltung</a:t>
            </a:r>
          </a:p>
          <a:p>
            <a:pPr marL="457200" indent="-457200">
              <a:buAutoNum type="arabicPeriod"/>
            </a:pPr>
            <a:r>
              <a:rPr lang="de-DE" sz="2300" b="1" dirty="0"/>
              <a:t>Anfragen</a:t>
            </a:r>
            <a:br>
              <a:rPr lang="de-DE" sz="2300" b="1" dirty="0"/>
            </a:br>
            <a:r>
              <a:rPr lang="de-DE" sz="2300" dirty="0"/>
              <a:t>von Mitgliedern bzw. Arbeitskreisen des Integrationsrates</a:t>
            </a:r>
          </a:p>
          <a:p>
            <a:pPr marL="457200" indent="-457200">
              <a:buAutoNum type="arabicPeriod"/>
            </a:pPr>
            <a:r>
              <a:rPr lang="de-DE" sz="2300" b="1" dirty="0"/>
              <a:t>Mitteilungen</a:t>
            </a:r>
            <a:br>
              <a:rPr lang="de-DE" sz="2300" b="1" dirty="0"/>
            </a:br>
            <a:r>
              <a:rPr lang="de-DE" sz="2300" dirty="0"/>
              <a:t>der Verwaltung über migrationsrelevante Themen</a:t>
            </a:r>
          </a:p>
          <a:p>
            <a:pPr marL="457200" indent="-457200">
              <a:buAutoNum type="arabicPeriod"/>
            </a:pPr>
            <a:r>
              <a:rPr lang="de-DE" sz="2300" b="1" dirty="0"/>
              <a:t>Anträge</a:t>
            </a:r>
            <a:br>
              <a:rPr lang="de-DE" sz="2300" b="1" dirty="0"/>
            </a:br>
            <a:r>
              <a:rPr lang="de-DE" sz="2300" dirty="0"/>
              <a:t>von Mitgliedern bzw. Arbeitskreisen des Integrationsrates</a:t>
            </a:r>
          </a:p>
          <a:p>
            <a:pPr marL="457200" indent="-457200">
              <a:buAutoNum type="arabicPeriod"/>
            </a:pPr>
            <a:r>
              <a:rPr lang="de-DE" sz="2300" b="1" dirty="0"/>
              <a:t>Berichte</a:t>
            </a:r>
            <a:br>
              <a:rPr lang="de-DE" sz="2300" b="1" dirty="0"/>
            </a:br>
            <a:r>
              <a:rPr lang="de-DE" sz="2300" dirty="0"/>
              <a:t>7.1 Berichte der sachkundigen Einwohner*innen</a:t>
            </a:r>
            <a:br>
              <a:rPr lang="de-DE" sz="2300" dirty="0"/>
            </a:br>
            <a:r>
              <a:rPr lang="de-DE" sz="2300" dirty="0"/>
              <a:t>7.2 Bericht des Landesintegrationsrates</a:t>
            </a:r>
          </a:p>
          <a:p>
            <a:pPr marL="457200" indent="-457200">
              <a:buAutoNum type="arabicPeriod"/>
            </a:pPr>
            <a:r>
              <a:rPr lang="de-DE" sz="2300" b="1" dirty="0"/>
              <a:t>Beschlussvorlagen</a:t>
            </a:r>
            <a:br>
              <a:rPr lang="de-DE" sz="2300" b="1" dirty="0"/>
            </a:br>
            <a:r>
              <a:rPr lang="de-DE" sz="2300" dirty="0"/>
              <a:t>der Verwaltung – der Integrationsrat hat hierzu ein Vorberatungsrecht</a:t>
            </a:r>
          </a:p>
          <a:p>
            <a:pPr marL="457200" indent="-457200">
              <a:buAutoNum type="arabicPeriod"/>
            </a:pPr>
            <a:r>
              <a:rPr lang="de-DE" sz="2300" b="1" dirty="0"/>
              <a:t>Unterrichtung der Öffentlichkeit</a:t>
            </a:r>
            <a:br>
              <a:rPr lang="de-DE" sz="2300" b="1" dirty="0"/>
            </a:br>
            <a:r>
              <a:rPr lang="de-DE" sz="2300" dirty="0"/>
              <a:t>Entscheidung über Presseerklärungen etc.</a:t>
            </a:r>
          </a:p>
          <a:p>
            <a:pPr marL="457200" indent="-457200">
              <a:buAutoNum type="arabicPeriod"/>
            </a:pPr>
            <a:r>
              <a:rPr lang="de-DE" sz="2300" b="1" dirty="0"/>
              <a:t>Mündliche Anfragen</a:t>
            </a:r>
            <a:br>
              <a:rPr lang="de-DE" sz="2300" b="1" dirty="0"/>
            </a:br>
            <a:r>
              <a:rPr lang="de-DE" sz="2300" dirty="0"/>
              <a:t>von Mitgliedern des Integrationsrates 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E8DC-C40D-4BE3-BCED-7BC65CC20B72}" type="slidenum">
              <a:rPr lang="de-DE" smtClean="0"/>
              <a:t>7</a:t>
            </a:fld>
            <a:endParaRPr lang="de-DE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335249" y="1181943"/>
            <a:ext cx="8545509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  <a:defRPr/>
            </a:pPr>
            <a:r>
              <a:rPr lang="de-DE" sz="2400" b="1" dirty="0"/>
              <a:t>Ablauf der Sitzungen des Integrationsrates</a:t>
            </a:r>
            <a:endParaRPr lang="de-DE" altLang="de-DE" sz="2400" kern="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189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Logo_Integrationsrat-Koeln\RGB_JPEG_gross\Integrationsrat-Koeln_Farb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632" y="260648"/>
            <a:ext cx="254832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80920" cy="365125"/>
          </a:xfrm>
        </p:spPr>
        <p:txBody>
          <a:bodyPr/>
          <a:lstStyle/>
          <a:p>
            <a:r>
              <a:rPr lang="de-DE"/>
              <a:t>Juli 2020 – Integrationsrat Köln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457200" y="1682707"/>
            <a:ext cx="8229600" cy="4583534"/>
          </a:xfrm>
        </p:spPr>
        <p:txBody>
          <a:bodyPr>
            <a:noAutofit/>
          </a:bodyPr>
          <a:lstStyle/>
          <a:p>
            <a:r>
              <a:rPr lang="de-DE" sz="1400" dirty="0"/>
              <a:t>Einrichtung eines </a:t>
            </a:r>
            <a:r>
              <a:rPr lang="de-DE" sz="1400" u="sng" dirty="0"/>
              <a:t>Amtes für Integration und Vielfalt,</a:t>
            </a:r>
            <a:r>
              <a:rPr lang="de-DE" sz="1400" dirty="0"/>
              <a:t> angebunden im Dezernat der Oberbürgermeisterin</a:t>
            </a:r>
          </a:p>
          <a:p>
            <a:r>
              <a:rPr lang="de-DE" sz="1400" dirty="0"/>
              <a:t>Ansiedlung des zentralen Migrationsmuseums in Deutschland (</a:t>
            </a:r>
            <a:r>
              <a:rPr lang="de-DE" sz="1400" u="sng" dirty="0"/>
              <a:t>Haus der Einwanderungsgesellschaft</a:t>
            </a:r>
            <a:r>
              <a:rPr lang="de-DE" sz="1400" dirty="0"/>
              <a:t>) am Standort Köln </a:t>
            </a:r>
            <a:r>
              <a:rPr lang="de-DE" sz="1400" i="1" dirty="0"/>
              <a:t>(statt wie ursprünglich geplant in Bremerhaven)</a:t>
            </a:r>
          </a:p>
          <a:p>
            <a:r>
              <a:rPr lang="de-DE" sz="1400" dirty="0"/>
              <a:t>Planungen zur Aufstellung eines </a:t>
            </a:r>
            <a:r>
              <a:rPr lang="de-DE" sz="1400" u="sng" dirty="0"/>
              <a:t>Mahnmals für die Opfer der Anschläge des NSU</a:t>
            </a:r>
            <a:r>
              <a:rPr lang="de-DE" sz="1400" dirty="0"/>
              <a:t> in Köln</a:t>
            </a:r>
          </a:p>
          <a:p>
            <a:r>
              <a:rPr lang="de-DE" sz="1400" dirty="0"/>
              <a:t>Entscheidung der </a:t>
            </a:r>
            <a:r>
              <a:rPr lang="de-DE" sz="1400" u="sng" dirty="0"/>
              <a:t>Ächtung des N*Wortes</a:t>
            </a:r>
            <a:r>
              <a:rPr lang="de-DE" sz="1400" dirty="0"/>
              <a:t> durch den Kölner Rat</a:t>
            </a:r>
          </a:p>
          <a:p>
            <a:r>
              <a:rPr lang="de-DE" sz="1400" dirty="0"/>
              <a:t>Erhöhung der finanziellen Bezuschussung der Kölner </a:t>
            </a:r>
            <a:r>
              <a:rPr lang="de-DE" sz="1400" u="sng" dirty="0"/>
              <a:t>Interkulturellen Zentren</a:t>
            </a:r>
            <a:r>
              <a:rPr lang="de-DE" sz="1400" dirty="0"/>
              <a:t> auf 682.000 / Jahr </a:t>
            </a:r>
          </a:p>
          <a:p>
            <a:r>
              <a:rPr lang="de-DE" sz="1400" dirty="0"/>
              <a:t>Bereitstellung von 264.000 € / Jahr zur </a:t>
            </a:r>
            <a:r>
              <a:rPr lang="de-DE" sz="1400" u="sng" dirty="0"/>
              <a:t>Förderung der Herkunftssprache</a:t>
            </a:r>
            <a:r>
              <a:rPr lang="de-DE" sz="1400" dirty="0"/>
              <a:t> von Kindern in den Kölner Kitas</a:t>
            </a:r>
          </a:p>
          <a:p>
            <a:r>
              <a:rPr lang="de-DE" sz="1400" dirty="0"/>
              <a:t>Einrichtung eines regelmäßigen </a:t>
            </a:r>
            <a:r>
              <a:rPr lang="de-DE" sz="1400" u="sng" dirty="0"/>
              <a:t>Integrationsbudgets im städtischen Haushalt</a:t>
            </a:r>
            <a:r>
              <a:rPr lang="de-DE" sz="1400" dirty="0"/>
              <a:t> in Höhe von ca. 1 Million € / Jahr, darin u.a. </a:t>
            </a:r>
            <a:br>
              <a:rPr lang="de-DE" sz="1400" dirty="0"/>
            </a:br>
            <a:r>
              <a:rPr lang="de-DE" sz="1400" dirty="0"/>
              <a:t>- Fördermittel für </a:t>
            </a:r>
            <a:r>
              <a:rPr lang="de-DE" sz="1400" u="sng" dirty="0"/>
              <a:t>Antirassismusarbeit</a:t>
            </a:r>
            <a:r>
              <a:rPr lang="de-DE" sz="1400" dirty="0"/>
              <a:t> in Höhe von 50.000 € / Jahr</a:t>
            </a:r>
            <a:br>
              <a:rPr lang="de-DE" sz="1400" dirty="0"/>
            </a:br>
            <a:r>
              <a:rPr lang="de-DE" sz="1400" dirty="0"/>
              <a:t>- Budget zur Finanzierung von </a:t>
            </a:r>
            <a:r>
              <a:rPr lang="de-DE" sz="1400" u="sng" dirty="0"/>
              <a:t>‚Sprach- und Kulturmittlern‘</a:t>
            </a:r>
            <a:r>
              <a:rPr lang="de-DE" sz="1400" dirty="0"/>
              <a:t> in Höhe von 200.000 € / Jahr</a:t>
            </a:r>
            <a:br>
              <a:rPr lang="de-DE" sz="1400" dirty="0"/>
            </a:br>
            <a:r>
              <a:rPr lang="de-DE" sz="1400" dirty="0"/>
              <a:t>- Finanzierung von Maßnahmen zur </a:t>
            </a:r>
            <a:r>
              <a:rPr lang="de-DE" sz="1400" u="sng" dirty="0"/>
              <a:t>interkulturellen Sensibilität</a:t>
            </a:r>
            <a:r>
              <a:rPr lang="de-DE" sz="1400" dirty="0"/>
              <a:t> in Jugendzentren, Familienbildungsstätten und Suchtberatungsstellen </a:t>
            </a:r>
            <a:br>
              <a:rPr lang="de-DE" sz="1400" dirty="0"/>
            </a:br>
            <a:r>
              <a:rPr lang="de-DE" sz="1400" dirty="0"/>
              <a:t>- Verbesserung der </a:t>
            </a:r>
            <a:r>
              <a:rPr lang="de-DE" sz="1400" u="sng" dirty="0"/>
              <a:t>psychosozialen Versorgung für Geflüchtete </a:t>
            </a:r>
          </a:p>
          <a:p>
            <a:r>
              <a:rPr lang="de-DE" sz="1400" dirty="0"/>
              <a:t>Mitgliedschaft der Stadt Köln in der ‚</a:t>
            </a:r>
            <a:r>
              <a:rPr lang="de-DE" sz="1400" u="sng" dirty="0"/>
              <a:t>Europäischen Städtekoalition gegen Rassismus</a:t>
            </a:r>
            <a:r>
              <a:rPr lang="de-DE" sz="1400" dirty="0"/>
              <a:t>‘</a:t>
            </a:r>
          </a:p>
          <a:p>
            <a:r>
              <a:rPr lang="de-DE" sz="1400" dirty="0"/>
              <a:t>Gründung des ‚</a:t>
            </a:r>
            <a:r>
              <a:rPr lang="de-DE" sz="1400" u="sng" dirty="0"/>
              <a:t>Verbundes europäischer Grundschulen Köln</a:t>
            </a:r>
            <a:r>
              <a:rPr lang="de-DE" sz="1400" dirty="0"/>
              <a:t>‘</a:t>
            </a:r>
          </a:p>
          <a:p>
            <a:r>
              <a:rPr lang="de-DE" sz="1400" dirty="0"/>
              <a:t>Gründung des ‚</a:t>
            </a:r>
            <a:r>
              <a:rPr lang="de-DE" sz="1400" u="sng" dirty="0"/>
              <a:t>Zentrums für Mehrsprachigkeit und Integration</a:t>
            </a:r>
            <a:r>
              <a:rPr lang="de-DE" sz="1400" dirty="0"/>
              <a:t>‘</a:t>
            </a:r>
          </a:p>
          <a:p>
            <a:r>
              <a:rPr lang="de-DE" sz="1400" dirty="0"/>
              <a:t>Aufnahme des Kriteriums ‚</a:t>
            </a:r>
            <a:r>
              <a:rPr lang="de-DE" sz="1400" u="sng" dirty="0"/>
              <a:t>Interkulturelle Kompetenz‘</a:t>
            </a:r>
            <a:r>
              <a:rPr lang="de-DE" sz="1400" dirty="0"/>
              <a:t> bei städtischen Stellenbesetzungsverfahren</a:t>
            </a:r>
          </a:p>
          <a:p>
            <a:r>
              <a:rPr lang="de-DE" sz="1400" dirty="0"/>
              <a:t>u.v.m.</a:t>
            </a:r>
          </a:p>
          <a:p>
            <a:endParaRPr lang="de-DE" sz="1600" dirty="0"/>
          </a:p>
          <a:p>
            <a:pPr>
              <a:buFont typeface="Wingdings" panose="05000000000000000000" pitchFamily="2" charset="2"/>
              <a:buChar char="Ø"/>
            </a:pPr>
            <a:endParaRPr lang="de-DE" sz="16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E8DC-C40D-4BE3-BCED-7BC65CC20B72}" type="slidenum">
              <a:rPr lang="de-DE" smtClean="0"/>
              <a:t>8</a:t>
            </a:fld>
            <a:endParaRPr lang="de-DE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457200" y="1130934"/>
            <a:ext cx="8545509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  <a:defRPr/>
            </a:pPr>
            <a:r>
              <a:rPr lang="de-DE" sz="2400" b="1" dirty="0"/>
              <a:t>Was hat der Integrationsrat praktisch erreicht?</a:t>
            </a:r>
            <a:endParaRPr lang="de-DE" altLang="de-DE" sz="2400" kern="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66334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1259</Words>
  <Application>Microsoft Office PowerPoint</Application>
  <PresentationFormat>Bildschirmpräsentation (4:3)</PresentationFormat>
  <Paragraphs>137</Paragraphs>
  <Slides>8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Larissa</vt:lpstr>
      <vt:lpstr>Der Integrationsrat Köln ist  die politische Interessenvertretung  der Kölner  Migrant*innen  und  Fachgremium des Kölner Rates,  zuständig für die Themen  Migration, Chancengerechtigkeit und  gleichberechtigte Teilhabe.</vt:lpstr>
      <vt:lpstr>Integrationsrat Köln – Grundlage seiner Arbeit</vt:lpstr>
      <vt:lpstr>Integrationsrates Köln - Selbstverständnis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Stadt Köln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vetter</dc:creator>
  <cp:lastModifiedBy>Dieter Schöffmann</cp:lastModifiedBy>
  <cp:revision>45</cp:revision>
  <dcterms:created xsi:type="dcterms:W3CDTF">2017-12-05T15:17:14Z</dcterms:created>
  <dcterms:modified xsi:type="dcterms:W3CDTF">2020-08-14T12:54:38Z</dcterms:modified>
</cp:coreProperties>
</file>